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Anton" charset="1" panose="00000500000000000000"/>
      <p:regular r:id="rId31"/>
    </p:embeddedFont>
    <p:embeddedFont>
      <p:font typeface="Calistoga" charset="1" panose="000005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jpeg" Type="http://schemas.openxmlformats.org/officeDocument/2006/relationships/image"/><Relationship Id="rId7" Target="../media/VAG6L_buoXI.mp4" Type="http://schemas.openxmlformats.org/officeDocument/2006/relationships/video"/><Relationship Id="rId8" Target="../media/VAG6L_buoXI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08126" y="-1799077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28926" y="7856453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6372" y="8788273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31184" y="4968594"/>
            <a:ext cx="13225633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9600">
                <a:solidFill>
                  <a:srgbClr val="00578B"/>
                </a:solidFill>
                <a:latin typeface="Anton"/>
                <a:ea typeface="Anton"/>
                <a:cs typeface="Anton"/>
                <a:sym typeface="Anton"/>
              </a:rPr>
              <a:t>THIẾT KẾ HỆ THỐNG NHÚNG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393" y="1744644"/>
            <a:ext cx="14456326" cy="127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FF1E41"/>
                </a:solidFill>
                <a:latin typeface="Anton"/>
                <a:ea typeface="Anton"/>
                <a:cs typeface="Anton"/>
                <a:sym typeface="Anton"/>
              </a:rPr>
              <a:t>BÁO CÁO BÀI TẬP LỚN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444568" y="-462770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4" y="0"/>
                </a:lnTo>
                <a:lnTo>
                  <a:pt x="1629464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06966" y="3583436"/>
            <a:ext cx="9985179" cy="784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3"/>
              </a:lnSpc>
              <a:spcBef>
                <a:spcPct val="0"/>
              </a:spcBef>
            </a:pPr>
            <a:r>
              <a:rPr lang="en-US" sz="553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BỘ MÔN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78680" y="7201132"/>
            <a:ext cx="9241750" cy="1177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  <a:spcBef>
                <a:spcPct val="0"/>
              </a:spcBef>
            </a:pPr>
            <a:r>
              <a:rPr lang="en-US" sz="68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GVHD:NGUYỄN PHAN HẢI PHÚ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92525" y="1531899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06873" y="1531899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5763226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895309" y="-489480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895309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5763226" y="-489480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85520" y="2819930"/>
            <a:ext cx="14516960" cy="5653538"/>
          </a:xfrm>
          <a:custGeom>
            <a:avLst/>
            <a:gdLst/>
            <a:ahLst/>
            <a:cxnLst/>
            <a:rect r="r" b="b" t="t" l="l"/>
            <a:pathLst>
              <a:path h="5653538" w="14516960">
                <a:moveTo>
                  <a:pt x="0" y="0"/>
                </a:moveTo>
                <a:lnTo>
                  <a:pt x="14516960" y="0"/>
                </a:lnTo>
                <a:lnTo>
                  <a:pt x="14516960" y="5653538"/>
                </a:lnTo>
                <a:lnTo>
                  <a:pt x="0" y="5653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55572" y="1112799"/>
            <a:ext cx="549919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0"/>
              </a:lnSpc>
              <a:spcBef>
                <a:spcPct val="0"/>
              </a:spcBef>
            </a:pPr>
            <a:r>
              <a:rPr lang="en-US" sz="553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SƠ ĐỒ KHỐI HỆ THỐNG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48878" y="7495847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63226" y="-1323647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63226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14497" y="4326849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24023" y="2681734"/>
            <a:ext cx="9039953" cy="6576566"/>
          </a:xfrm>
          <a:custGeom>
            <a:avLst/>
            <a:gdLst/>
            <a:ahLst/>
            <a:cxnLst/>
            <a:rect r="r" b="b" t="t" l="l"/>
            <a:pathLst>
              <a:path h="6576566" w="9039953">
                <a:moveTo>
                  <a:pt x="0" y="0"/>
                </a:moveTo>
                <a:lnTo>
                  <a:pt x="9039954" y="0"/>
                </a:lnTo>
                <a:lnTo>
                  <a:pt x="9039954" y="6576566"/>
                </a:lnTo>
                <a:lnTo>
                  <a:pt x="0" y="6576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968" y="944722"/>
            <a:ext cx="8883142" cy="1219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578B"/>
                </a:solidFill>
                <a:latin typeface="Anton"/>
                <a:ea typeface="Anton"/>
                <a:cs typeface="Anton"/>
                <a:sym typeface="Anton"/>
              </a:rPr>
              <a:t>CHƯƠNG 4: PHẦN MỀM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63192" y="5538268"/>
            <a:ext cx="2561616" cy="93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97"/>
              </a:lnSpc>
              <a:spcBef>
                <a:spcPct val="0"/>
              </a:spcBef>
            </a:pPr>
            <a:r>
              <a:rPr lang="en-US" sz="67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YÊU CẦU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57740" y="3230152"/>
            <a:ext cx="2075719" cy="93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97"/>
              </a:lnSpc>
              <a:spcBef>
                <a:spcPct val="0"/>
              </a:spcBef>
            </a:pPr>
            <a:r>
              <a:rPr lang="en-US" sz="67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CHUNG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42289" y="3230152"/>
            <a:ext cx="2924649" cy="939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97"/>
              </a:lnSpc>
              <a:spcBef>
                <a:spcPct val="0"/>
              </a:spcBef>
            </a:pPr>
            <a:r>
              <a:rPr lang="en-US" sz="672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GIAO TIẾP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24121" y="7456111"/>
            <a:ext cx="2160985" cy="1630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6"/>
              </a:lnSpc>
            </a:pPr>
            <a:r>
              <a:rPr lang="en-US" sz="513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AN TOÀN </a:t>
            </a:r>
          </a:p>
          <a:p>
            <a:pPr algn="ctr">
              <a:lnSpc>
                <a:spcPts val="6516"/>
              </a:lnSpc>
            </a:pPr>
            <a:r>
              <a:rPr lang="en-US" sz="513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VÀ LỖI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76574" y="7552997"/>
            <a:ext cx="2063331" cy="1534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3"/>
              </a:lnSpc>
            </a:pPr>
            <a:r>
              <a:rPr lang="en-US" sz="5476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XỬ LÝ </a:t>
            </a:r>
          </a:p>
          <a:p>
            <a:pPr algn="ctr">
              <a:lnSpc>
                <a:spcPts val="6023"/>
              </a:lnSpc>
              <a:spcBef>
                <a:spcPct val="0"/>
              </a:spcBef>
            </a:pPr>
            <a:r>
              <a:rPr lang="en-US" sz="5476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TÍN HIỆU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48878" y="7495847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63226" y="-1323647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63226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14497" y="4326849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07596" y="0"/>
            <a:ext cx="2893219" cy="10287000"/>
          </a:xfrm>
          <a:custGeom>
            <a:avLst/>
            <a:gdLst/>
            <a:ahLst/>
            <a:cxnLst/>
            <a:rect r="r" b="b" t="t" l="l"/>
            <a:pathLst>
              <a:path h="10287000" w="2893219">
                <a:moveTo>
                  <a:pt x="0" y="0"/>
                </a:moveTo>
                <a:lnTo>
                  <a:pt x="2893219" y="0"/>
                </a:lnTo>
                <a:lnTo>
                  <a:pt x="289321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968" y="944722"/>
            <a:ext cx="8883142" cy="1219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578B"/>
                </a:solidFill>
                <a:latin typeface="Anton"/>
                <a:ea typeface="Anton"/>
                <a:cs typeface="Anton"/>
                <a:sym typeface="Anton"/>
              </a:rPr>
              <a:t>CHƯƠNG 4: PHẦN MỀM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48687" y="4664920"/>
            <a:ext cx="6534787" cy="1211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66"/>
              </a:lnSpc>
              <a:spcBef>
                <a:spcPct val="0"/>
              </a:spcBef>
            </a:pPr>
            <a:r>
              <a:rPr lang="en-US" sz="7888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SƠ ĐỒ GIẢI THUẬT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48878" y="7495847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63226" y="-1323647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63226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14497" y="4326849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27628" y="1880199"/>
            <a:ext cx="9032744" cy="7947538"/>
          </a:xfrm>
          <a:custGeom>
            <a:avLst/>
            <a:gdLst/>
            <a:ahLst/>
            <a:cxnLst/>
            <a:rect r="r" b="b" t="t" l="l"/>
            <a:pathLst>
              <a:path h="7947538" w="9032744">
                <a:moveTo>
                  <a:pt x="0" y="0"/>
                </a:moveTo>
                <a:lnTo>
                  <a:pt x="9032744" y="0"/>
                </a:lnTo>
                <a:lnTo>
                  <a:pt x="9032744" y="7947539"/>
                </a:lnTo>
                <a:lnTo>
                  <a:pt x="0" y="79475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33753"/>
            <a:ext cx="6144458" cy="84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0"/>
              </a:lnSpc>
              <a:spcBef>
                <a:spcPct val="0"/>
              </a:spcBef>
            </a:pPr>
            <a:r>
              <a:rPr lang="en-US" sz="5533">
                <a:solidFill>
                  <a:srgbClr val="00578B"/>
                </a:solidFill>
                <a:latin typeface="Anton"/>
                <a:ea typeface="Anton"/>
                <a:cs typeface="Anton"/>
                <a:sym typeface="Anton"/>
              </a:rPr>
              <a:t>CODE VÀ GIẢI THÍCH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48878" y="7495847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63226" y="-1323647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63226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14497" y="4326849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39060" y="2363402"/>
            <a:ext cx="9209880" cy="6515594"/>
          </a:xfrm>
          <a:custGeom>
            <a:avLst/>
            <a:gdLst/>
            <a:ahLst/>
            <a:cxnLst/>
            <a:rect r="r" b="b" t="t" l="l"/>
            <a:pathLst>
              <a:path h="6515594" w="9209880">
                <a:moveTo>
                  <a:pt x="0" y="0"/>
                </a:moveTo>
                <a:lnTo>
                  <a:pt x="9209880" y="0"/>
                </a:lnTo>
                <a:lnTo>
                  <a:pt x="9209880" y="6515593"/>
                </a:lnTo>
                <a:lnTo>
                  <a:pt x="0" y="65155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33753"/>
            <a:ext cx="6144458" cy="84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0"/>
              </a:lnSpc>
              <a:spcBef>
                <a:spcPct val="0"/>
              </a:spcBef>
            </a:pPr>
            <a:r>
              <a:rPr lang="en-US" sz="5533">
                <a:solidFill>
                  <a:srgbClr val="00578B"/>
                </a:solidFill>
                <a:latin typeface="Anton"/>
                <a:ea typeface="Anton"/>
                <a:cs typeface="Anton"/>
                <a:sym typeface="Anton"/>
              </a:rPr>
              <a:t>CODE VÀ GIẢI THÍCH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48878" y="7495847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63226" y="-1323647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63226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14497" y="4326849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92099" y="1577095"/>
            <a:ext cx="8103801" cy="8617423"/>
          </a:xfrm>
          <a:custGeom>
            <a:avLst/>
            <a:gdLst/>
            <a:ahLst/>
            <a:cxnLst/>
            <a:rect r="r" b="b" t="t" l="l"/>
            <a:pathLst>
              <a:path h="8617423" w="8103801">
                <a:moveTo>
                  <a:pt x="0" y="0"/>
                </a:moveTo>
                <a:lnTo>
                  <a:pt x="8103802" y="0"/>
                </a:lnTo>
                <a:lnTo>
                  <a:pt x="8103802" y="8617422"/>
                </a:lnTo>
                <a:lnTo>
                  <a:pt x="0" y="86174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33753"/>
            <a:ext cx="6144458" cy="84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0"/>
              </a:lnSpc>
              <a:spcBef>
                <a:spcPct val="0"/>
              </a:spcBef>
            </a:pPr>
            <a:r>
              <a:rPr lang="en-US" sz="5533">
                <a:solidFill>
                  <a:srgbClr val="00578B"/>
                </a:solidFill>
                <a:latin typeface="Anton"/>
                <a:ea typeface="Anton"/>
                <a:cs typeface="Anton"/>
                <a:sym typeface="Anton"/>
              </a:rPr>
              <a:t>CODE VÀ GIẢI THÍCH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48878" y="7495847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63226" y="-1323647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63226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14497" y="4326849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829425" y="1028700"/>
            <a:ext cx="5049981" cy="897774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733753"/>
            <a:ext cx="6144458" cy="84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0"/>
              </a:lnSpc>
              <a:spcBef>
                <a:spcPct val="0"/>
              </a:spcBef>
            </a:pPr>
            <a:r>
              <a:rPr lang="en-US" sz="5533">
                <a:solidFill>
                  <a:srgbClr val="00578B"/>
                </a:solidFill>
                <a:latin typeface="Anton"/>
                <a:ea typeface="Anton"/>
                <a:cs typeface="Anton"/>
                <a:sym typeface="Anton"/>
              </a:rPr>
              <a:t>VIDEO SẢN PHẨM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1751" y="4518025"/>
            <a:ext cx="16744950" cy="146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00"/>
              </a:lnSpc>
            </a:pPr>
            <a:r>
              <a:rPr lang="en-US" sz="11000">
                <a:solidFill>
                  <a:srgbClr val="00578B"/>
                </a:solidFill>
                <a:latin typeface="Anton"/>
                <a:ea typeface="Anton"/>
                <a:cs typeface="Anton"/>
                <a:sym typeface="Anton"/>
              </a:rPr>
              <a:t>Chương 5: Kết quả thực hiện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314235" y="-2023502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0112" y="8195702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5763226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895309" y="-489480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10368">
            <a:off x="16907004" y="1542394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763226" y="-489480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328520">
            <a:off x="-1644796" y="7775226"/>
            <a:ext cx="3369311" cy="3403344"/>
          </a:xfrm>
          <a:custGeom>
            <a:avLst/>
            <a:gdLst/>
            <a:ahLst/>
            <a:cxnLst/>
            <a:rect r="r" b="b" t="t" l="l"/>
            <a:pathLst>
              <a:path h="3403344" w="3369311">
                <a:moveTo>
                  <a:pt x="0" y="0"/>
                </a:moveTo>
                <a:lnTo>
                  <a:pt x="3369311" y="0"/>
                </a:lnTo>
                <a:lnTo>
                  <a:pt x="3369311" y="3403344"/>
                </a:lnTo>
                <a:lnTo>
                  <a:pt x="0" y="3403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00464" y="1823472"/>
            <a:ext cx="9887071" cy="7434828"/>
          </a:xfrm>
          <a:custGeom>
            <a:avLst/>
            <a:gdLst/>
            <a:ahLst/>
            <a:cxnLst/>
            <a:rect r="r" b="b" t="t" l="l"/>
            <a:pathLst>
              <a:path h="7434828" w="9887071">
                <a:moveTo>
                  <a:pt x="0" y="0"/>
                </a:moveTo>
                <a:lnTo>
                  <a:pt x="9887072" y="0"/>
                </a:lnTo>
                <a:lnTo>
                  <a:pt x="9887072" y="7434828"/>
                </a:lnTo>
                <a:lnTo>
                  <a:pt x="0" y="74348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33753"/>
            <a:ext cx="6144458" cy="843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0"/>
              </a:lnSpc>
              <a:spcBef>
                <a:spcPct val="0"/>
              </a:spcBef>
            </a:pPr>
            <a:r>
              <a:rPr lang="en-US" sz="5533">
                <a:solidFill>
                  <a:srgbClr val="00578B"/>
                </a:solidFill>
                <a:latin typeface="Anton"/>
                <a:ea typeface="Anton"/>
                <a:cs typeface="Anton"/>
                <a:sym typeface="Anton"/>
              </a:rPr>
              <a:t>Hình ảnh thực tế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914607">
            <a:off x="3592742" y="9188648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8404624">
            <a:off x="10549938" y="9188648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4073652" y="0"/>
                </a:moveTo>
                <a:lnTo>
                  <a:pt x="0" y="0"/>
                </a:lnTo>
                <a:lnTo>
                  <a:pt x="0" y="4114800"/>
                </a:lnTo>
                <a:lnTo>
                  <a:pt x="4073652" y="4114800"/>
                </a:lnTo>
                <a:lnTo>
                  <a:pt x="40736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895309" y="-489480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5763226" y="-489480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10041" y="1266811"/>
            <a:ext cx="14848258" cy="7658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6"/>
              </a:lnSpc>
            </a:pPr>
            <a:r>
              <a:rPr lang="en-US" sz="4997">
                <a:solidFill>
                  <a:srgbClr val="00578B"/>
                </a:solidFill>
                <a:latin typeface="Calistoga"/>
                <a:ea typeface="Calistoga"/>
                <a:cs typeface="Calistoga"/>
                <a:sym typeface="Calistoga"/>
              </a:rPr>
              <a:t>Quy trình Vận hành &amp; Đo đạc: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Khởi động hệ thống: Cấp nguồn cho ESP8266 → Chờ 1-2 giây để hệ thống khởi tạo. 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Thao tác đo: Đặt nhẹ đầu ngón tay lên vị trí cảm biến MAX30100.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Hiển thị kết quả:</a:t>
            </a:r>
          </a:p>
          <a:p>
            <a:pPr algn="just" marL="1511304" indent="-503768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Sau vài giây xử lý, màn hình OLED hiển thị thông số Nhịp tim và SpO2.</a:t>
            </a:r>
          </a:p>
          <a:p>
            <a:pPr algn="just" marL="1511304" indent="-503768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Hệ thống đo và cập nhật liên tục khi giữ nguyên ngón tay.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Cơ chế tự động: Khi rút tay ra → Cảm biến ngắt tín hiệu → Các chỉ số tự động về 0.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057400"/>
            <a:ext cx="3350676" cy="3384522"/>
          </a:xfrm>
          <a:custGeom>
            <a:avLst/>
            <a:gdLst/>
            <a:ahLst/>
            <a:cxnLst/>
            <a:rect r="r" b="b" t="t" l="l"/>
            <a:pathLst>
              <a:path h="3384522" w="3350676">
                <a:moveTo>
                  <a:pt x="0" y="0"/>
                </a:moveTo>
                <a:lnTo>
                  <a:pt x="3350676" y="0"/>
                </a:lnTo>
                <a:lnTo>
                  <a:pt x="3350676" y="3384522"/>
                </a:lnTo>
                <a:lnTo>
                  <a:pt x="0" y="3384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8890" y="7862514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14497" y="4326849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44597" y="1028700"/>
            <a:ext cx="8883142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578B"/>
                </a:solidFill>
                <a:latin typeface="Anton"/>
                <a:ea typeface="Anton"/>
                <a:cs typeface="Anton"/>
                <a:sym typeface="Anton"/>
              </a:rPr>
              <a:t>CHƯƠNG 1: GIỚI THIỆU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9871" y="2160246"/>
            <a:ext cx="15120657" cy="740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00578B"/>
                </a:solidFill>
                <a:latin typeface="Calistoga"/>
                <a:ea typeface="Calistoga"/>
                <a:cs typeface="Calistoga"/>
                <a:sym typeface="Calistoga"/>
              </a:rPr>
              <a:t>Đề tài: </a:t>
            </a:r>
            <a:r>
              <a:rPr lang="en-US" sz="3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Thiết</a:t>
            </a:r>
            <a:r>
              <a:rPr lang="en-US" sz="3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 bị đo nhịp ti</a:t>
            </a:r>
            <a:r>
              <a:rPr lang="en-US" sz="3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m và</a:t>
            </a:r>
            <a:r>
              <a:rPr lang="en-US" sz="3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 SpO₂ </a:t>
            </a:r>
            <a:r>
              <a:rPr lang="en-US" sz="3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.</a:t>
            </a:r>
          </a:p>
          <a:p>
            <a:pPr algn="just"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00578B"/>
                </a:solidFill>
                <a:latin typeface="Calistoga"/>
                <a:ea typeface="Calistoga"/>
                <a:cs typeface="Calistoga"/>
                <a:sym typeface="Calistoga"/>
              </a:rPr>
              <a:t>Mục đích: </a:t>
            </a:r>
            <a:r>
              <a:rPr lang="en-US" sz="3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Xây dựng giải pháp theo dõi sức khỏe cá nhân                </a:t>
            </a:r>
          </a:p>
          <a:p>
            <a:pPr algn="just"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(đặc biệt cho người cao tuổi, người tập thể thao) với tiêu chí: nhỏ gọn, chi phí thấp và không xâm lấn.</a:t>
            </a:r>
          </a:p>
          <a:p>
            <a:pPr algn="just"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00578B"/>
                </a:solidFill>
                <a:latin typeface="Calistoga"/>
                <a:ea typeface="Calistoga"/>
                <a:cs typeface="Calistoga"/>
                <a:sym typeface="Calistoga"/>
              </a:rPr>
              <a:t>Nguyên lý: </a:t>
            </a:r>
            <a:r>
              <a:rPr lang="en-US" sz="3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Hoạt động dựa trên nguyên lý quang phổ thể tích (PPG) và định luật Beer-Lambert để phân tích sự hấp thụ ánh sáng của máu.</a:t>
            </a:r>
          </a:p>
          <a:p>
            <a:pPr algn="just"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00578B"/>
                </a:solidFill>
                <a:latin typeface="Calistoga"/>
                <a:ea typeface="Calistoga"/>
                <a:cs typeface="Calistoga"/>
                <a:sym typeface="Calistoga"/>
              </a:rPr>
              <a:t>Phần cứng: </a:t>
            </a:r>
            <a:r>
              <a:rPr lang="en-US" sz="3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Vi điều khiển ESP8266 + Cảm biến MAX30100 + Màn hình OLED.</a:t>
            </a:r>
          </a:p>
          <a:p>
            <a:pPr algn="just"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00578B"/>
                </a:solidFill>
                <a:latin typeface="Calistoga"/>
                <a:ea typeface="Calistoga"/>
                <a:cs typeface="Calistoga"/>
                <a:sym typeface="Calistoga"/>
              </a:rPr>
              <a:t>Chức năng: </a:t>
            </a:r>
            <a:r>
              <a:rPr lang="en-US" sz="3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Hiển thị Nhịp tim (BPM) và Oxy máu (%) theo thời gian thực.</a:t>
            </a:r>
          </a:p>
          <a:p>
            <a:pPr algn="just">
              <a:lnSpc>
                <a:spcPts val="490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48878" y="7495847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63226" y="-1323647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63226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14497" y="4326849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10041" y="1490648"/>
            <a:ext cx="14848258" cy="7210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6"/>
              </a:lnSpc>
            </a:pPr>
            <a:r>
              <a:rPr lang="en-US" sz="4997">
                <a:solidFill>
                  <a:srgbClr val="00578B"/>
                </a:solidFill>
                <a:latin typeface="Calistoga"/>
                <a:ea typeface="Calistoga"/>
                <a:cs typeface="Calistoga"/>
                <a:sym typeface="Calistoga"/>
              </a:rPr>
              <a:t>Kết quả Thử nghiệm &amp; Đánh giá: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Tính ổn định: Hệ thống vận hành trơn tru, đúng kịch bản thiết kế sau khi lắp ráp hoàn thiện.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Khả năng phản hồi: Thuật toán xử lý n</a:t>
            </a:r>
            <a:r>
              <a:rPr lang="en-US" sz="39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hanh, trả về kết quả chỉ sau vài giây thao tác.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Giao diện hiển thị: Trực quan trên OLED (Hàng trên: Nhịp tim, Hàng dưới: SpO2).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Độ</a:t>
            </a:r>
            <a:r>
              <a:rPr lang="en-US" sz="39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 chính xác: Kết quả đo đáng tin cậy trong điều kiện thực tế.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Tiềm năng ứng dụng: Phù hợp làm thiết bị y tế cá nhân, hỗ trợ giám sát bệnh tim mạch và sức khỏe người cao tuổi.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910266" y="6517672"/>
            <a:ext cx="5915133" cy="605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>
                <a:solidFill>
                  <a:srgbClr val="F5F6F5"/>
                </a:solidFill>
                <a:latin typeface="Anton"/>
                <a:ea typeface="Anton"/>
                <a:cs typeface="Anton"/>
                <a:sym typeface="Anton"/>
              </a:rPr>
              <a:t>Miscellaneous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400000">
            <a:off x="15763226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895309" y="-489480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895309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5763226" y="-489480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07174" y="-2555070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107174" y="9258300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0041" y="3924300"/>
            <a:ext cx="15376295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578B"/>
                </a:solidFill>
                <a:latin typeface="Anton"/>
                <a:ea typeface="Anton"/>
                <a:cs typeface="Anton"/>
                <a:sym typeface="Anton"/>
              </a:rPr>
              <a:t>CHƯƠNG 6 : KẾT LUẬN VÀ HƯỚNG PHÁT TRIỂN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0564" y="-456859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57971" y="8846374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05398" y="-2057400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328520">
            <a:off x="-1644796" y="7775226"/>
            <a:ext cx="3369311" cy="3403344"/>
          </a:xfrm>
          <a:custGeom>
            <a:avLst/>
            <a:gdLst/>
            <a:ahLst/>
            <a:cxnLst/>
            <a:rect r="r" b="b" t="t" l="l"/>
            <a:pathLst>
              <a:path h="3403344" w="3369311">
                <a:moveTo>
                  <a:pt x="0" y="0"/>
                </a:moveTo>
                <a:lnTo>
                  <a:pt x="3369311" y="0"/>
                </a:lnTo>
                <a:lnTo>
                  <a:pt x="3369311" y="3403344"/>
                </a:lnTo>
                <a:lnTo>
                  <a:pt x="0" y="3403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58179" y="607029"/>
            <a:ext cx="6144458" cy="843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0"/>
              </a:lnSpc>
              <a:spcBef>
                <a:spcPct val="0"/>
              </a:spcBef>
            </a:pPr>
            <a:r>
              <a:rPr lang="en-US" sz="5533">
                <a:solidFill>
                  <a:srgbClr val="00578B"/>
                </a:solidFill>
                <a:latin typeface="Anton"/>
                <a:ea typeface="Anton"/>
                <a:cs typeface="Anton"/>
                <a:sym typeface="Anton"/>
              </a:rPr>
              <a:t>KẾT LUẬN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5296" y="2057400"/>
            <a:ext cx="14130234" cy="722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6268" indent="-468134" lvl="1">
              <a:lnSpc>
                <a:spcPts val="5203"/>
              </a:lnSpc>
              <a:buFont typeface="Arial"/>
              <a:buChar char="•"/>
            </a:pPr>
            <a:r>
              <a:rPr lang="en-US" sz="4336">
                <a:solidFill>
                  <a:srgbClr val="151A1F"/>
                </a:solidFill>
                <a:latin typeface="Calistoga"/>
                <a:ea typeface="Calistoga"/>
                <a:cs typeface="Calistoga"/>
                <a:sym typeface="Calistoga"/>
              </a:rPr>
              <a:t>Hoàn thành thiết bị đo nhịp tim &amp; SpO₂ hoạt động ổn định</a:t>
            </a:r>
          </a:p>
          <a:p>
            <a:pPr algn="l">
              <a:lnSpc>
                <a:spcPts val="5203"/>
              </a:lnSpc>
            </a:pPr>
          </a:p>
          <a:p>
            <a:pPr algn="l" marL="936268" indent="-468134" lvl="1">
              <a:lnSpc>
                <a:spcPts val="5203"/>
              </a:lnSpc>
              <a:buFont typeface="Arial"/>
              <a:buChar char="•"/>
            </a:pPr>
            <a:r>
              <a:rPr lang="en-US" sz="4336">
                <a:solidFill>
                  <a:srgbClr val="151A1F"/>
                </a:solidFill>
                <a:latin typeface="Calistoga"/>
                <a:ea typeface="Calistoga"/>
                <a:cs typeface="Calistoga"/>
                <a:sym typeface="Calistoga"/>
              </a:rPr>
              <a:t>Thuật toán xử lý tín hiệu hiệu quả (lọc nhiễu, tối ưu tham số)</a:t>
            </a:r>
          </a:p>
          <a:p>
            <a:pPr algn="l">
              <a:lnSpc>
                <a:spcPts val="5203"/>
              </a:lnSpc>
            </a:pPr>
          </a:p>
          <a:p>
            <a:pPr algn="l" marL="936268" indent="-468134" lvl="1">
              <a:lnSpc>
                <a:spcPts val="5203"/>
              </a:lnSpc>
              <a:buFont typeface="Arial"/>
              <a:buChar char="•"/>
            </a:pPr>
            <a:r>
              <a:rPr lang="en-US" sz="4336">
                <a:solidFill>
                  <a:srgbClr val="151A1F"/>
                </a:solidFill>
                <a:latin typeface="Calistoga"/>
                <a:ea typeface="Calistoga"/>
                <a:cs typeface="Calistoga"/>
                <a:sym typeface="Calistoga"/>
              </a:rPr>
              <a:t> Có thêm được nhiều kinh nghiệm phần cứng – phần mềm (I2C, nguồn, tối ưu ESP8266)</a:t>
            </a:r>
          </a:p>
          <a:p>
            <a:pPr algn="l">
              <a:lnSpc>
                <a:spcPts val="5203"/>
              </a:lnSpc>
            </a:pPr>
          </a:p>
          <a:p>
            <a:pPr algn="l" marL="936268" indent="-468134" lvl="1">
              <a:lnSpc>
                <a:spcPts val="5203"/>
              </a:lnSpc>
              <a:buFont typeface="Arial"/>
              <a:buChar char="•"/>
            </a:pPr>
            <a:r>
              <a:rPr lang="en-US" sz="4336">
                <a:solidFill>
                  <a:srgbClr val="151A1F"/>
                </a:solidFill>
                <a:latin typeface="Calistoga"/>
                <a:ea typeface="Calistoga"/>
                <a:cs typeface="Calistoga"/>
                <a:sym typeface="Calistoga"/>
              </a:rPr>
              <a:t>Hạn chế: MAX30100 dễ nhiễu, sai số cao, ESP8266 hạn chế tính toán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10368">
            <a:off x="16907004" y="1542394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763226" y="-489480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328520">
            <a:off x="-1644796" y="7775226"/>
            <a:ext cx="3369311" cy="3403344"/>
          </a:xfrm>
          <a:custGeom>
            <a:avLst/>
            <a:gdLst/>
            <a:ahLst/>
            <a:cxnLst/>
            <a:rect r="r" b="b" t="t" l="l"/>
            <a:pathLst>
              <a:path h="3403344" w="3369311">
                <a:moveTo>
                  <a:pt x="0" y="0"/>
                </a:moveTo>
                <a:lnTo>
                  <a:pt x="3369311" y="0"/>
                </a:lnTo>
                <a:lnTo>
                  <a:pt x="3369311" y="3403344"/>
                </a:lnTo>
                <a:lnTo>
                  <a:pt x="0" y="3403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33753"/>
            <a:ext cx="6144458" cy="843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0"/>
              </a:lnSpc>
              <a:spcBef>
                <a:spcPct val="0"/>
              </a:spcBef>
            </a:pPr>
            <a:r>
              <a:rPr lang="en-US" sz="5533">
                <a:solidFill>
                  <a:srgbClr val="00578B"/>
                </a:solidFill>
                <a:latin typeface="Anton"/>
                <a:ea typeface="Anton"/>
                <a:cs typeface="Anton"/>
                <a:sym typeface="Anton"/>
              </a:rPr>
              <a:t>ƯU ĐIỂM VÀ Ý NGHĨA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37201" y="2672326"/>
            <a:ext cx="13160682" cy="593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64665" indent="-532332" lvl="1">
              <a:lnSpc>
                <a:spcPts val="5917"/>
              </a:lnSpc>
              <a:spcBef>
                <a:spcPct val="0"/>
              </a:spcBef>
              <a:buFont typeface="Arial"/>
              <a:buChar char="•"/>
            </a:pPr>
            <a:r>
              <a:rPr lang="en-US" sz="4931">
                <a:solidFill>
                  <a:srgbClr val="151A1F"/>
                </a:solidFill>
                <a:latin typeface="Calistoga"/>
                <a:ea typeface="Calistoga"/>
                <a:cs typeface="Calistoga"/>
                <a:sym typeface="Calistoga"/>
              </a:rPr>
              <a:t> Thiết bị nhỏ gọn – rẻ – dễ mở rộng IoT</a:t>
            </a:r>
          </a:p>
          <a:p>
            <a:pPr algn="just">
              <a:lnSpc>
                <a:spcPts val="5917"/>
              </a:lnSpc>
              <a:spcBef>
                <a:spcPct val="0"/>
              </a:spcBef>
            </a:pPr>
          </a:p>
          <a:p>
            <a:pPr algn="just" marL="1064665" indent="-532332" lvl="1">
              <a:lnSpc>
                <a:spcPts val="5917"/>
              </a:lnSpc>
              <a:spcBef>
                <a:spcPct val="0"/>
              </a:spcBef>
              <a:buFont typeface="Arial"/>
              <a:buChar char="•"/>
            </a:pPr>
            <a:r>
              <a:rPr lang="en-US" sz="4931">
                <a:solidFill>
                  <a:srgbClr val="151A1F"/>
                </a:solidFill>
                <a:latin typeface="Calistoga"/>
                <a:ea typeface="Calistoga"/>
                <a:cs typeface="Calistoga"/>
                <a:sym typeface="Calistoga"/>
              </a:rPr>
              <a:t>Kiến thức sâu về tín hiệu sinh học PPG</a:t>
            </a:r>
          </a:p>
          <a:p>
            <a:pPr algn="just">
              <a:lnSpc>
                <a:spcPts val="5917"/>
              </a:lnSpc>
              <a:spcBef>
                <a:spcPct val="0"/>
              </a:spcBef>
            </a:pPr>
          </a:p>
          <a:p>
            <a:pPr algn="just" marL="1064665" indent="-532332" lvl="1">
              <a:lnSpc>
                <a:spcPts val="5917"/>
              </a:lnSpc>
              <a:spcBef>
                <a:spcPct val="0"/>
              </a:spcBef>
              <a:buFont typeface="Arial"/>
              <a:buChar char="•"/>
            </a:pPr>
            <a:r>
              <a:rPr lang="en-US" sz="4931">
                <a:solidFill>
                  <a:srgbClr val="151A1F"/>
                </a:solidFill>
                <a:latin typeface="Calistoga"/>
                <a:ea typeface="Calistoga"/>
                <a:cs typeface="Calistoga"/>
                <a:sym typeface="Calistoga"/>
              </a:rPr>
              <a:t>Nền tảng phát triển thiết bị y sinh IoT</a:t>
            </a:r>
          </a:p>
          <a:p>
            <a:pPr algn="just">
              <a:lnSpc>
                <a:spcPts val="5917"/>
              </a:lnSpc>
              <a:spcBef>
                <a:spcPct val="0"/>
              </a:spcBef>
            </a:pPr>
          </a:p>
          <a:p>
            <a:pPr algn="just" marL="1064665" indent="-532332" lvl="1">
              <a:lnSpc>
                <a:spcPts val="5917"/>
              </a:lnSpc>
              <a:spcBef>
                <a:spcPct val="0"/>
              </a:spcBef>
              <a:buFont typeface="Arial"/>
              <a:buChar char="•"/>
            </a:pPr>
            <a:r>
              <a:rPr lang="en-US" sz="4931">
                <a:solidFill>
                  <a:srgbClr val="151A1F"/>
                </a:solidFill>
                <a:latin typeface="Calistoga"/>
                <a:ea typeface="Calistoga"/>
                <a:cs typeface="Calistoga"/>
                <a:sym typeface="Calistoga"/>
              </a:rPr>
              <a:t>Rèn kỹ năng thiết kế mạch, lập trình nhúng, kiểm thử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914607">
            <a:off x="-2296951" y="2802007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8404624">
            <a:off x="16439631" y="2802007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4073652" y="0"/>
                </a:moveTo>
                <a:lnTo>
                  <a:pt x="0" y="0"/>
                </a:lnTo>
                <a:lnTo>
                  <a:pt x="0" y="4114800"/>
                </a:lnTo>
                <a:lnTo>
                  <a:pt x="4073652" y="4114800"/>
                </a:lnTo>
                <a:lnTo>
                  <a:pt x="40736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58179" y="607029"/>
            <a:ext cx="6144458" cy="843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0"/>
              </a:lnSpc>
              <a:spcBef>
                <a:spcPct val="0"/>
              </a:spcBef>
            </a:pPr>
            <a:r>
              <a:rPr lang="en-US" sz="5533">
                <a:solidFill>
                  <a:srgbClr val="00578B"/>
                </a:solidFill>
                <a:latin typeface="Anton"/>
                <a:ea typeface="Anton"/>
                <a:cs typeface="Anton"/>
                <a:sym typeface="Anton"/>
              </a:rPr>
              <a:t>HƯỚNG PHÁT TRIỂN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95688" y="2041836"/>
            <a:ext cx="13598274" cy="638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9808" indent="-454904" lvl="1">
              <a:lnSpc>
                <a:spcPts val="5056"/>
              </a:lnSpc>
              <a:spcBef>
                <a:spcPct val="0"/>
              </a:spcBef>
              <a:buFont typeface="Arial"/>
              <a:buChar char="•"/>
            </a:pPr>
            <a:r>
              <a:rPr lang="en-US" sz="4214">
                <a:solidFill>
                  <a:srgbClr val="151A1F"/>
                </a:solidFill>
                <a:latin typeface="Calistoga"/>
                <a:ea typeface="Calistoga"/>
                <a:cs typeface="Calistoga"/>
                <a:sym typeface="Calistoga"/>
              </a:rPr>
              <a:t> Nâng cấp phần cứng: MAX30102/86150, MPU6050, PCB tối ưu</a:t>
            </a:r>
          </a:p>
          <a:p>
            <a:pPr algn="l">
              <a:lnSpc>
                <a:spcPts val="5056"/>
              </a:lnSpc>
              <a:spcBef>
                <a:spcPct val="0"/>
              </a:spcBef>
            </a:pPr>
          </a:p>
          <a:p>
            <a:pPr algn="l" marL="909808" indent="-454904" lvl="1">
              <a:lnSpc>
                <a:spcPts val="5056"/>
              </a:lnSpc>
              <a:spcBef>
                <a:spcPct val="0"/>
              </a:spcBef>
              <a:buFont typeface="Arial"/>
              <a:buChar char="•"/>
            </a:pPr>
            <a:r>
              <a:rPr lang="en-US" sz="4214">
                <a:solidFill>
                  <a:srgbClr val="151A1F"/>
                </a:solidFill>
                <a:latin typeface="Calistoga"/>
                <a:ea typeface="Calistoga"/>
                <a:cs typeface="Calistoga"/>
                <a:sym typeface="Calistoga"/>
              </a:rPr>
              <a:t>Thuật toán nâng cao: Kalman, wavelet, adaptive filtering, AI/ML</a:t>
            </a:r>
          </a:p>
          <a:p>
            <a:pPr algn="l">
              <a:lnSpc>
                <a:spcPts val="5056"/>
              </a:lnSpc>
              <a:spcBef>
                <a:spcPct val="0"/>
              </a:spcBef>
            </a:pPr>
          </a:p>
          <a:p>
            <a:pPr algn="l" marL="909808" indent="-454904" lvl="1">
              <a:lnSpc>
                <a:spcPts val="5056"/>
              </a:lnSpc>
              <a:spcBef>
                <a:spcPct val="0"/>
              </a:spcBef>
              <a:buFont typeface="Arial"/>
              <a:buChar char="•"/>
            </a:pPr>
            <a:r>
              <a:rPr lang="en-US" sz="4214">
                <a:solidFill>
                  <a:srgbClr val="151A1F"/>
                </a:solidFill>
                <a:latin typeface="Calistoga"/>
                <a:ea typeface="Calistoga"/>
                <a:cs typeface="Calistoga"/>
                <a:sym typeface="Calistoga"/>
              </a:rPr>
              <a:t>Kết nối &amp; ứng dụng: Firebase/MQTT/app điện thoại</a:t>
            </a:r>
          </a:p>
          <a:p>
            <a:pPr algn="l">
              <a:lnSpc>
                <a:spcPts val="5056"/>
              </a:lnSpc>
              <a:spcBef>
                <a:spcPct val="0"/>
              </a:spcBef>
            </a:pPr>
          </a:p>
          <a:p>
            <a:pPr algn="l" marL="909808" indent="-454904" lvl="1">
              <a:lnSpc>
                <a:spcPts val="5056"/>
              </a:lnSpc>
              <a:spcBef>
                <a:spcPct val="0"/>
              </a:spcBef>
              <a:buFont typeface="Arial"/>
              <a:buChar char="•"/>
            </a:pPr>
            <a:r>
              <a:rPr lang="en-US" sz="4214">
                <a:solidFill>
                  <a:srgbClr val="151A1F"/>
                </a:solidFill>
                <a:latin typeface="Calistoga"/>
                <a:ea typeface="Calistoga"/>
                <a:cs typeface="Calistoga"/>
                <a:sym typeface="Calistoga"/>
              </a:rPr>
              <a:t>Tăng tính thương mại: vỏ 3D, thử nghiệm người dùng, tối ưu pin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525" y="4393196"/>
            <a:ext cx="16744950" cy="2670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0"/>
              </a:lnSpc>
            </a:pPr>
            <a:r>
              <a:rPr lang="en-US" sz="20000" u="none">
                <a:solidFill>
                  <a:srgbClr val="00578B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314235" y="-2023502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0112" y="8195702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5763226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895309" y="-489480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48878" y="7495847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63226" y="-1323647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63226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14497" y="4326849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19871" y="2145944"/>
            <a:ext cx="14848258" cy="7407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6"/>
              </a:lnSpc>
            </a:pPr>
            <a:r>
              <a:rPr lang="en-US" sz="4997">
                <a:solidFill>
                  <a:srgbClr val="00578B"/>
                </a:solidFill>
                <a:latin typeface="Calistoga"/>
                <a:ea typeface="Calistoga"/>
                <a:cs typeface="Calistoga"/>
                <a:sym typeface="Calistoga"/>
              </a:rPr>
              <a:t>Cơ sở Nguyên lý Đo lường: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Phương pháp PPG (Quang phổ thể tích): Dựa trên nguyên lý thay đổi thể tích máu trong mạch.</a:t>
            </a:r>
          </a:p>
          <a:p>
            <a:pPr algn="just"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Tim co bóp (Tâm thu) → Máu ra ngoại vi nhiều → Hấp thụ ánh sáng nhiều.</a:t>
            </a:r>
          </a:p>
          <a:p>
            <a:pPr algn="just"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Tim giãn (Tâm trương) → Máu rút về → Hấp thụ ánh sáng ít.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Cơ sở đo SpO2 (Định luật Beer-Lambert): Dựa trên sự khác biệt màu sắc của máu. </a:t>
            </a:r>
          </a:p>
          <a:p>
            <a:pPr algn="just"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Máu giàu Oxy (HbO2): Cho ánh sáng Đỏ (660nm) đi qua nhiều, hấp thụ tia Hồng ngoại (IR). </a:t>
            </a:r>
          </a:p>
          <a:p>
            <a:pPr algn="just"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Máu thiếu Oxy (Hb): Hấp thụ mạnh ánh sáng Đỏ.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968" y="944722"/>
            <a:ext cx="8883142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578B"/>
                </a:solidFill>
                <a:latin typeface="Anton"/>
                <a:ea typeface="Anton"/>
                <a:cs typeface="Anton"/>
                <a:sym typeface="Anton"/>
              </a:rPr>
              <a:t>CHƯƠNG 2: LÝ THUYẾT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057400"/>
            <a:ext cx="3350676" cy="3384522"/>
          </a:xfrm>
          <a:custGeom>
            <a:avLst/>
            <a:gdLst/>
            <a:ahLst/>
            <a:cxnLst/>
            <a:rect r="r" b="b" t="t" l="l"/>
            <a:pathLst>
              <a:path h="3384522" w="3350676">
                <a:moveTo>
                  <a:pt x="0" y="0"/>
                </a:moveTo>
                <a:lnTo>
                  <a:pt x="3350676" y="0"/>
                </a:lnTo>
                <a:lnTo>
                  <a:pt x="3350676" y="3384522"/>
                </a:lnTo>
                <a:lnTo>
                  <a:pt x="0" y="3384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4006" y="8663473"/>
            <a:ext cx="3483994" cy="3519186"/>
          </a:xfrm>
          <a:custGeom>
            <a:avLst/>
            <a:gdLst/>
            <a:ahLst/>
            <a:cxnLst/>
            <a:rect r="r" b="b" t="t" l="l"/>
            <a:pathLst>
              <a:path h="3519186" w="3483994">
                <a:moveTo>
                  <a:pt x="0" y="0"/>
                </a:moveTo>
                <a:lnTo>
                  <a:pt x="3483994" y="0"/>
                </a:lnTo>
                <a:lnTo>
                  <a:pt x="3483994" y="3519185"/>
                </a:lnTo>
                <a:lnTo>
                  <a:pt x="0" y="3519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895309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19871" y="1231872"/>
            <a:ext cx="14848258" cy="8026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6"/>
              </a:lnSpc>
            </a:pPr>
            <a:r>
              <a:rPr lang="en-US" sz="4997">
                <a:solidFill>
                  <a:srgbClr val="00578B"/>
                </a:solidFill>
                <a:latin typeface="Calistoga"/>
                <a:ea typeface="Calistoga"/>
                <a:cs typeface="Calistoga"/>
                <a:sym typeface="Calistoga"/>
              </a:rPr>
              <a:t>Cảm biến MAX30100: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Đặc điểm: Là giải pháp tích hợp cao (System-in-Package) thay vì mạch rời.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Cấu tạo phần cứng: </a:t>
            </a:r>
          </a:p>
          <a:p>
            <a:pPr algn="just" marL="1511304" indent="-503768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Tích hợp 2 đèn LED: Đỏ (Red - 660nm) và Hồng ngoại (IR - 880nm). </a:t>
            </a:r>
          </a:p>
          <a:p>
            <a:pPr algn="just" marL="1511304" indent="-503768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Tích hợp Photodetector (Cảm biến thu quang) độ nhạy cao.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Công nghệ nổi bật: </a:t>
            </a:r>
          </a:p>
          <a:p>
            <a:pPr algn="just" marL="1511304" indent="-503768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ALC (Ambient Light Cancellation): Tự động khử nhiễu ánh sáng môi trường (đèn phòng, ánh nắng). </a:t>
            </a:r>
          </a:p>
          <a:p>
            <a:pPr algn="just" marL="1511304" indent="-503768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Bộ nhớ FIFO: Lưu trữ 16 mẫu dữ liệu tạm thời, giúp Vi điều khiển không phải đọc liên tục, tiết kiệm pin.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15753397" y="-499149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4" y="0"/>
                </a:lnTo>
                <a:lnTo>
                  <a:pt x="1629464" y="1897484"/>
                </a:lnTo>
                <a:lnTo>
                  <a:pt x="0" y="1897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96961" y="3086100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91650" y="3086100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5763226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895309" y="-489480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895309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5763226" y="-489480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0041" y="2547923"/>
            <a:ext cx="14848258" cy="5095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6"/>
              </a:lnSpc>
            </a:pPr>
            <a:r>
              <a:rPr lang="en-US" sz="4997">
                <a:solidFill>
                  <a:srgbClr val="00578B"/>
                </a:solidFill>
                <a:latin typeface="Calistoga"/>
                <a:ea typeface="Calistoga"/>
                <a:cs typeface="Calistoga"/>
                <a:sym typeface="Calistoga"/>
              </a:rPr>
              <a:t>Khối Xử lý trung tâm - ESP8266: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Kiến trúc: Sử dụng chip 32-bit Tensilica L106, xung nhịp 80MHz.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Bộ nhớ: Flash 4MB (lớn), thoải mái lưu trữ thư viện đồ họa và code.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Ưu điểm đặc biệt: Tích hợp sẵn Wi-Fi, mở ra khả năng nâng cấp lên hệ thống IoT (theo dõi sức khỏe từ xa).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910266" y="6517672"/>
            <a:ext cx="5915133" cy="605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>
                <a:solidFill>
                  <a:srgbClr val="F5F6F5"/>
                </a:solidFill>
                <a:latin typeface="Anton"/>
                <a:ea typeface="Anton"/>
                <a:cs typeface="Anton"/>
                <a:sym typeface="Anton"/>
              </a:rPr>
              <a:t>Miscellaneous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400000">
            <a:off x="15763226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895309" y="-489480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895309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5763226" y="-489480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47598" y="-2665139"/>
            <a:ext cx="4573145" cy="4619338"/>
          </a:xfrm>
          <a:custGeom>
            <a:avLst/>
            <a:gdLst/>
            <a:ahLst/>
            <a:cxnLst/>
            <a:rect r="r" b="b" t="t" l="l"/>
            <a:pathLst>
              <a:path h="4619338" w="4573145">
                <a:moveTo>
                  <a:pt x="0" y="0"/>
                </a:moveTo>
                <a:lnTo>
                  <a:pt x="4573145" y="0"/>
                </a:lnTo>
                <a:lnTo>
                  <a:pt x="4573145" y="4619338"/>
                </a:lnTo>
                <a:lnTo>
                  <a:pt x="0" y="4619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63401" y="8765829"/>
            <a:ext cx="4561198" cy="4607271"/>
          </a:xfrm>
          <a:custGeom>
            <a:avLst/>
            <a:gdLst/>
            <a:ahLst/>
            <a:cxnLst/>
            <a:rect r="r" b="b" t="t" l="l"/>
            <a:pathLst>
              <a:path h="4607271" w="4561198">
                <a:moveTo>
                  <a:pt x="0" y="0"/>
                </a:moveTo>
                <a:lnTo>
                  <a:pt x="4561198" y="0"/>
                </a:lnTo>
                <a:lnTo>
                  <a:pt x="4561198" y="4607271"/>
                </a:lnTo>
                <a:lnTo>
                  <a:pt x="0" y="460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0041" y="3252773"/>
            <a:ext cx="14848258" cy="3686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6"/>
              </a:lnSpc>
            </a:pPr>
            <a:r>
              <a:rPr lang="en-US" sz="4997">
                <a:solidFill>
                  <a:srgbClr val="00578B"/>
                </a:solidFill>
                <a:latin typeface="Calistoga"/>
                <a:ea typeface="Calistoga"/>
                <a:cs typeface="Calistoga"/>
                <a:sym typeface="Calistoga"/>
              </a:rPr>
              <a:t>Màn hình OLED 0.96" (SSD1306)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Công nghệ: Điểm ảnh tự phát sáng (không cần đèn nền như LCD), giúp hiển thị màu đen tuyệt đối và tiết kiệm điện.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Bộ nhớ GDDRAM: Tích hợp bộ nhớ đệm đồ họa bên trong, giúp hiển thị đồ thị sóng mượt mà.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914607">
            <a:off x="-2296951" y="2802007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8404624">
            <a:off x="16439631" y="2802007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4073652" y="0"/>
                </a:moveTo>
                <a:lnTo>
                  <a:pt x="0" y="0"/>
                </a:lnTo>
                <a:lnTo>
                  <a:pt x="0" y="4114800"/>
                </a:lnTo>
                <a:lnTo>
                  <a:pt x="4073652" y="4114800"/>
                </a:lnTo>
                <a:lnTo>
                  <a:pt x="40736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19871" y="1662098"/>
            <a:ext cx="14848258" cy="686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6"/>
              </a:lnSpc>
            </a:pPr>
            <a:r>
              <a:rPr lang="en-US" sz="4997">
                <a:solidFill>
                  <a:srgbClr val="00578B"/>
                </a:solidFill>
                <a:latin typeface="Calistoga"/>
                <a:ea typeface="Calistoga"/>
                <a:cs typeface="Calistoga"/>
                <a:sym typeface="Calistoga"/>
              </a:rPr>
              <a:t>Giao thức kết nối hệ thống (I2C)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Chuẩn giao tiếp: I2C (Inter-Integrated Circuit).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Cấu hình: Chỉ dùng 2 dây tín hiệu cho tất cả linh kiện:</a:t>
            </a:r>
          </a:p>
          <a:p>
            <a:pPr algn="just" marL="1511304" indent="-503768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SDA: Đường truyền dữ liệu.</a:t>
            </a:r>
          </a:p>
          <a:p>
            <a:pPr algn="just" marL="1511304" indent="-503768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SCL: Đường xung nhịp đồng bộ.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Địa chỉ thiết bị:</a:t>
            </a:r>
          </a:p>
          <a:p>
            <a:pPr algn="just" marL="1511304" indent="-503768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Cảm biến MAX30100: 0x57.</a:t>
            </a:r>
          </a:p>
          <a:p>
            <a:pPr algn="just" marL="1511304" indent="-503768" lvl="2">
              <a:lnSpc>
                <a:spcPts val="4900"/>
              </a:lnSpc>
              <a:buFont typeface="Arial"/>
              <a:buChar char="⚬"/>
            </a:pPr>
            <a:r>
              <a:rPr lang="en-US" sz="3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Màn hình OLED: 0x3C.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Ưu điểm: Tiết kiệm chân cắm trên vi điều khiển, dễ dàng mở rộng thêm cảm biến khác.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00883" y="2497252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62286" y="162935"/>
            <a:ext cx="11925714" cy="10744566"/>
            <a:chOff x="0" y="0"/>
            <a:chExt cx="7050592" cy="63522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725" y="-62"/>
              <a:ext cx="7045866" cy="6352235"/>
            </a:xfrm>
            <a:custGeom>
              <a:avLst/>
              <a:gdLst/>
              <a:ahLst/>
              <a:cxnLst/>
              <a:rect r="r" b="b" t="t" l="l"/>
              <a:pathLst>
                <a:path h="6352235" w="7045866">
                  <a:moveTo>
                    <a:pt x="7023532" y="6334060"/>
                  </a:moveTo>
                  <a:cubicBezTo>
                    <a:pt x="5236738" y="6356158"/>
                    <a:pt x="3335402" y="6335076"/>
                    <a:pt x="1558116" y="6344093"/>
                  </a:cubicBezTo>
                  <a:cubicBezTo>
                    <a:pt x="1186119" y="6336854"/>
                    <a:pt x="783939" y="6357555"/>
                    <a:pt x="396096" y="6344855"/>
                  </a:cubicBezTo>
                  <a:cubicBezTo>
                    <a:pt x="308869" y="6337108"/>
                    <a:pt x="-135154" y="6435914"/>
                    <a:pt x="140905" y="6089712"/>
                  </a:cubicBezTo>
                  <a:cubicBezTo>
                    <a:pt x="248806" y="6034213"/>
                    <a:pt x="125814" y="5938074"/>
                    <a:pt x="162485" y="5850444"/>
                  </a:cubicBezTo>
                  <a:cubicBezTo>
                    <a:pt x="297853" y="5736144"/>
                    <a:pt x="141357" y="5564567"/>
                    <a:pt x="54281" y="5390831"/>
                  </a:cubicBezTo>
                  <a:cubicBezTo>
                    <a:pt x="47038" y="5246432"/>
                    <a:pt x="188744" y="5130227"/>
                    <a:pt x="101366" y="4976430"/>
                  </a:cubicBezTo>
                  <a:cubicBezTo>
                    <a:pt x="109364" y="4903405"/>
                    <a:pt x="104686" y="4775008"/>
                    <a:pt x="24250" y="4713667"/>
                  </a:cubicBezTo>
                  <a:cubicBezTo>
                    <a:pt x="-74194" y="4662994"/>
                    <a:pt x="161127" y="4508054"/>
                    <a:pt x="127323" y="4369116"/>
                  </a:cubicBezTo>
                  <a:cubicBezTo>
                    <a:pt x="137283" y="4241100"/>
                    <a:pt x="125210" y="4092764"/>
                    <a:pt x="94877" y="3941380"/>
                  </a:cubicBezTo>
                  <a:cubicBezTo>
                    <a:pt x="102573" y="3889437"/>
                    <a:pt x="136528" y="3841685"/>
                    <a:pt x="123097" y="3791774"/>
                  </a:cubicBezTo>
                  <a:cubicBezTo>
                    <a:pt x="127624" y="3719003"/>
                    <a:pt x="237337" y="3646232"/>
                    <a:pt x="156449" y="3585272"/>
                  </a:cubicBezTo>
                  <a:cubicBezTo>
                    <a:pt x="142414" y="3574985"/>
                    <a:pt x="158712" y="3557586"/>
                    <a:pt x="176369" y="3538917"/>
                  </a:cubicBezTo>
                  <a:cubicBezTo>
                    <a:pt x="163843" y="3529265"/>
                    <a:pt x="61072" y="3385882"/>
                    <a:pt x="106346" y="3326954"/>
                  </a:cubicBezTo>
                  <a:cubicBezTo>
                    <a:pt x="103780" y="3263327"/>
                    <a:pt x="194327" y="3270693"/>
                    <a:pt x="106648" y="3131882"/>
                  </a:cubicBezTo>
                  <a:cubicBezTo>
                    <a:pt x="48396" y="3118166"/>
                    <a:pt x="234168" y="2947859"/>
                    <a:pt x="313699" y="2820732"/>
                  </a:cubicBezTo>
                  <a:cubicBezTo>
                    <a:pt x="290458" y="2748342"/>
                    <a:pt x="349465" y="2686239"/>
                    <a:pt x="374365" y="2613087"/>
                  </a:cubicBezTo>
                  <a:cubicBezTo>
                    <a:pt x="400925" y="2506661"/>
                    <a:pt x="374063" y="2441383"/>
                    <a:pt x="511845" y="2346260"/>
                  </a:cubicBezTo>
                  <a:cubicBezTo>
                    <a:pt x="552290" y="2272600"/>
                    <a:pt x="449821" y="2188780"/>
                    <a:pt x="501131" y="2076385"/>
                  </a:cubicBezTo>
                  <a:cubicBezTo>
                    <a:pt x="478796" y="2061272"/>
                    <a:pt x="541726" y="2044254"/>
                    <a:pt x="501282" y="2018600"/>
                  </a:cubicBezTo>
                  <a:cubicBezTo>
                    <a:pt x="483323" y="1998280"/>
                    <a:pt x="447255" y="2002471"/>
                    <a:pt x="482267" y="1960053"/>
                  </a:cubicBezTo>
                  <a:cubicBezTo>
                    <a:pt x="469741" y="1943035"/>
                    <a:pt x="522711" y="1820734"/>
                    <a:pt x="494642" y="1732215"/>
                  </a:cubicBezTo>
                  <a:cubicBezTo>
                    <a:pt x="489812" y="1721547"/>
                    <a:pt x="569192" y="1683574"/>
                    <a:pt x="537651" y="1657412"/>
                  </a:cubicBezTo>
                  <a:cubicBezTo>
                    <a:pt x="573267" y="1596579"/>
                    <a:pt x="456763" y="1560130"/>
                    <a:pt x="555459" y="1420938"/>
                  </a:cubicBezTo>
                  <a:cubicBezTo>
                    <a:pt x="498414" y="1386267"/>
                    <a:pt x="519391" y="1344865"/>
                    <a:pt x="514411" y="1304225"/>
                  </a:cubicBezTo>
                  <a:cubicBezTo>
                    <a:pt x="580963" y="1238185"/>
                    <a:pt x="607373" y="1099628"/>
                    <a:pt x="755719" y="851343"/>
                  </a:cubicBezTo>
                  <a:cubicBezTo>
                    <a:pt x="834193" y="764983"/>
                    <a:pt x="824534" y="635189"/>
                    <a:pt x="924891" y="415225"/>
                  </a:cubicBezTo>
                  <a:cubicBezTo>
                    <a:pt x="893954" y="387158"/>
                    <a:pt x="1055278" y="396937"/>
                    <a:pt x="1164387" y="216978"/>
                  </a:cubicBezTo>
                  <a:cubicBezTo>
                    <a:pt x="1145976" y="149033"/>
                    <a:pt x="1267762" y="86168"/>
                    <a:pt x="1216301" y="9714"/>
                  </a:cubicBezTo>
                  <a:cubicBezTo>
                    <a:pt x="1706160" y="19366"/>
                    <a:pt x="2301356" y="8952"/>
                    <a:pt x="2897457" y="11746"/>
                  </a:cubicBezTo>
                  <a:cubicBezTo>
                    <a:pt x="4102637" y="15429"/>
                    <a:pt x="5221043" y="12889"/>
                    <a:pt x="6410076" y="12000"/>
                  </a:cubicBezTo>
                  <a:cubicBezTo>
                    <a:pt x="7256052" y="103567"/>
                    <a:pt x="6970863" y="-589853"/>
                    <a:pt x="7045866" y="2294571"/>
                  </a:cubicBezTo>
                  <a:cubicBezTo>
                    <a:pt x="7005422" y="3610545"/>
                    <a:pt x="7065552" y="5089841"/>
                    <a:pt x="7023532" y="6334060"/>
                  </a:cubicBezTo>
                  <a:close/>
                </a:path>
              </a:pathLst>
            </a:custGeom>
            <a:blipFill>
              <a:blip r:embed="rId4"/>
              <a:stretch>
                <a:fillRect l="-30319" t="0" r="-3031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2110368">
            <a:off x="16359215" y="8514820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5870" y="501368"/>
            <a:ext cx="7823125" cy="1064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54"/>
              </a:lnSpc>
              <a:spcBef>
                <a:spcPct val="0"/>
              </a:spcBef>
            </a:pPr>
            <a:r>
              <a:rPr lang="en-US" sz="7045">
                <a:solidFill>
                  <a:srgbClr val="00578B"/>
                </a:solidFill>
                <a:latin typeface="Anton"/>
                <a:ea typeface="Anton"/>
                <a:cs typeface="Anton"/>
                <a:sym typeface="Anton"/>
              </a:rPr>
              <a:t>CHƯƠNG 3:PHẦN CỨNG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057400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14348" y="8067858"/>
            <a:ext cx="4073652" cy="4114800"/>
          </a:xfrm>
          <a:custGeom>
            <a:avLst/>
            <a:gdLst/>
            <a:ahLst/>
            <a:cxnLst/>
            <a:rect r="r" b="b" t="t" l="l"/>
            <a:pathLst>
              <a:path h="4114800" w="4073652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895309" y="8878995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5763226" y="-489480"/>
            <a:ext cx="1629465" cy="1897484"/>
          </a:xfrm>
          <a:custGeom>
            <a:avLst/>
            <a:gdLst/>
            <a:ahLst/>
            <a:cxnLst/>
            <a:rect r="r" b="b" t="t" l="l"/>
            <a:pathLst>
              <a:path h="1897484" w="1629465">
                <a:moveTo>
                  <a:pt x="0" y="0"/>
                </a:moveTo>
                <a:lnTo>
                  <a:pt x="1629465" y="0"/>
                </a:lnTo>
                <a:lnTo>
                  <a:pt x="1629465" y="1897485"/>
                </a:lnTo>
                <a:lnTo>
                  <a:pt x="0" y="1897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68767" y="1109854"/>
            <a:ext cx="10393900" cy="8717884"/>
          </a:xfrm>
          <a:custGeom>
            <a:avLst/>
            <a:gdLst/>
            <a:ahLst/>
            <a:cxnLst/>
            <a:rect r="r" b="b" t="t" l="l"/>
            <a:pathLst>
              <a:path h="8717884" w="10393900">
                <a:moveTo>
                  <a:pt x="0" y="0"/>
                </a:moveTo>
                <a:lnTo>
                  <a:pt x="10393901" y="0"/>
                </a:lnTo>
                <a:lnTo>
                  <a:pt x="10393901" y="8717884"/>
                </a:lnTo>
                <a:lnTo>
                  <a:pt x="0" y="87178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03610" y="190500"/>
            <a:ext cx="5864572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0"/>
              </a:lnSpc>
              <a:spcBef>
                <a:spcPct val="0"/>
              </a:spcBef>
            </a:pPr>
            <a:r>
              <a:rPr lang="en-US" sz="553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SƠ ĐỒ MẠCH HỆ THỐNG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DAG6LiJl02A</dc:identifier>
  <dcterms:modified xsi:type="dcterms:W3CDTF">2011-08-01T06:04:30Z</dcterms:modified>
  <cp:revision>1</cp:revision>
  <dc:title>Thiết kế hệ thống nhúng</dc:title>
</cp:coreProperties>
</file>